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299" r:id="rId4"/>
    <p:sldId id="301" r:id="rId5"/>
    <p:sldId id="302" r:id="rId6"/>
    <p:sldId id="291" r:id="rId7"/>
    <p:sldId id="284" r:id="rId8"/>
    <p:sldId id="285" r:id="rId9"/>
    <p:sldId id="309" r:id="rId10"/>
    <p:sldId id="296" r:id="rId11"/>
    <p:sldId id="305" r:id="rId12"/>
    <p:sldId id="294" r:id="rId13"/>
    <p:sldId id="295" r:id="rId14"/>
    <p:sldId id="310" r:id="rId15"/>
    <p:sldId id="311" r:id="rId16"/>
    <p:sldId id="312" r:id="rId17"/>
    <p:sldId id="313" r:id="rId18"/>
    <p:sldId id="315" r:id="rId19"/>
    <p:sldId id="314" r:id="rId20"/>
    <p:sldId id="324" r:id="rId21"/>
    <p:sldId id="325" r:id="rId22"/>
    <p:sldId id="326" r:id="rId23"/>
    <p:sldId id="327" r:id="rId24"/>
    <p:sldId id="298" r:id="rId25"/>
    <p:sldId id="280" r:id="rId26"/>
    <p:sldId id="282" r:id="rId27"/>
    <p:sldId id="288" r:id="rId28"/>
    <p:sldId id="283" r:id="rId29"/>
    <p:sldId id="293" r:id="rId30"/>
    <p:sldId id="287" r:id="rId31"/>
    <p:sldId id="321" r:id="rId32"/>
    <p:sldId id="322" r:id="rId33"/>
    <p:sldId id="32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77FE595-241D-40CB-9207-787373E653B4}">
          <p14:sldIdLst>
            <p14:sldId id="256"/>
            <p14:sldId id="259"/>
            <p14:sldId id="299"/>
            <p14:sldId id="301"/>
            <p14:sldId id="302"/>
            <p14:sldId id="291"/>
            <p14:sldId id="284"/>
            <p14:sldId id="285"/>
            <p14:sldId id="309"/>
            <p14:sldId id="296"/>
            <p14:sldId id="305"/>
            <p14:sldId id="294"/>
            <p14:sldId id="295"/>
            <p14:sldId id="310"/>
            <p14:sldId id="311"/>
            <p14:sldId id="312"/>
            <p14:sldId id="313"/>
            <p14:sldId id="315"/>
            <p14:sldId id="314"/>
            <p14:sldId id="324"/>
            <p14:sldId id="325"/>
            <p14:sldId id="326"/>
            <p14:sldId id="327"/>
            <p14:sldId id="298"/>
            <p14:sldId id="280"/>
            <p14:sldId id="282"/>
            <p14:sldId id="288"/>
            <p14:sldId id="283"/>
            <p14:sldId id="293"/>
            <p14:sldId id="287"/>
            <p14:sldId id="321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0" autoAdjust="0"/>
    <p:restoredTop sz="86364"/>
  </p:normalViewPr>
  <p:slideViewPr>
    <p:cSldViewPr snapToGrid="0">
      <p:cViewPr varScale="1">
        <p:scale>
          <a:sx n="52" d="100"/>
          <a:sy n="52" d="100"/>
        </p:scale>
        <p:origin x="192" y="1088"/>
      </p:cViewPr>
      <p:guideLst/>
    </p:cSldViewPr>
  </p:slideViewPr>
  <p:outlineViewPr>
    <p:cViewPr>
      <p:scale>
        <a:sx n="33" d="100"/>
        <a:sy n="33" d="100"/>
      </p:scale>
      <p:origin x="0" y="-89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8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48E5FC8-142A-4DA7-817A-3C4C1D385A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1240B8-0AE4-475D-A230-18F7FDE78F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585F5-0064-4415-B787-2CB2A0873C75}" type="datetimeFigureOut">
              <a:rPr lang="pt-BR" smtClean="0"/>
              <a:t>03/11/2018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ECA60A-B11D-4C0E-BC48-C8F2C0C9FF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714CE7-EC3B-4FB4-8C44-5CB42F9867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0AF6-E3D5-460E-8158-39B41842D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830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E0D80-9CF6-4455-A67C-75B215F898B2}" type="datetimeFigureOut">
              <a:rPr lang="pt-BR" smtClean="0"/>
              <a:t>03/11/2018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565A3-412D-44D9-967B-E1CBFFA1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78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384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565A3-412D-44D9-967B-E1CBFFA17A5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502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497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639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05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53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26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07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56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52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565A3-412D-44D9-967B-E1CBFFA17A5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403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565A3-412D-44D9-967B-E1CBFFA17A5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84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565A3-412D-44D9-967B-E1CBFFA17A5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4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5F5E6B-7F8B-D243-83C6-C1F2457FF0A5}" type="datetime1">
              <a:rPr lang="pt-BR" smtClean="0"/>
              <a:t>03/11/2018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Prof: José Couto Júnior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432E14-3528-43CA-A0CB-B1163274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5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26C0-6A55-714E-9B20-3907E889E84D}" type="datetime1">
              <a:rPr lang="pt-BR" smtClean="0"/>
              <a:t>03/11/2018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2E14-3528-43CA-A0CB-B1163274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59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500131-5131-DE4F-83B2-D1441EAEC0E0}" type="datetime1">
              <a:rPr lang="pt-BR" smtClean="0"/>
              <a:t>03/11/2018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pt-BR"/>
              <a:t>Prof: José Couto Júnior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432E14-3528-43CA-A0CB-B1163274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29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F4A-09A4-E742-8380-8897DA043540}" type="datetime1">
              <a:rPr lang="pt-BR" smtClean="0"/>
              <a:t>03/11/2018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3432E14-3528-43CA-A0CB-B1163274BA18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2" descr="Resultado de imagem para ifba">
            <a:extLst>
              <a:ext uri="{FF2B5EF4-FFF2-40B4-BE49-F238E27FC236}">
                <a16:creationId xmlns:a16="http://schemas.microsoft.com/office/drawing/2014/main" id="{5650E52A-B613-6E46-91AD-9FAC71383B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1" y="639447"/>
            <a:ext cx="2745103" cy="11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9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2CB2C52-A34E-2048-9C60-1C53B3058D7F}" type="datetime1">
              <a:rPr lang="pt-BR" smtClean="0"/>
              <a:t>03/11/2018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Prof: José Couto Júnior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432E14-3528-43CA-A0CB-B1163274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68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3D2-AE99-724C-B2DE-D0583266E01D}" type="datetime1">
              <a:rPr lang="pt-BR" smtClean="0"/>
              <a:t>03/11/2018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2E14-3528-43CA-A0CB-B1163274BA1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67F285B-103F-0744-BE95-1C199E59C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1" y="639447"/>
            <a:ext cx="2745103" cy="11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1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5E79-59FD-474A-89F9-618DCCAB28C7}" type="datetime1">
              <a:rPr lang="pt-BR" smtClean="0"/>
              <a:t>03/11/2018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2E14-3528-43CA-A0CB-B1163274BA18}" type="slidenum">
              <a:rPr lang="pt-BR" smtClean="0"/>
              <a:t>‹nº›</a:t>
            </a:fld>
            <a:endParaRPr lang="pt-BR"/>
          </a:p>
        </p:txBody>
      </p:sp>
      <p:pic>
        <p:nvPicPr>
          <p:cNvPr id="13" name="Picture 2" descr="Resultado de imagem para ifba">
            <a:extLst>
              <a:ext uri="{FF2B5EF4-FFF2-40B4-BE49-F238E27FC236}">
                <a16:creationId xmlns:a16="http://schemas.microsoft.com/office/drawing/2014/main" id="{31D7A009-EE6C-5845-B89E-F0B44325FC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1" y="639447"/>
            <a:ext cx="2745103" cy="11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1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A0BC-0F6E-384A-9292-D29218EA9FF2}" type="datetime1">
              <a:rPr lang="pt-BR" smtClean="0"/>
              <a:t>03/11/2018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2E14-3528-43CA-A0CB-B1163274BA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pic>
        <p:nvPicPr>
          <p:cNvPr id="9" name="Picture 2" descr="Resultado de imagem para ifba">
            <a:extLst>
              <a:ext uri="{FF2B5EF4-FFF2-40B4-BE49-F238E27FC236}">
                <a16:creationId xmlns:a16="http://schemas.microsoft.com/office/drawing/2014/main" id="{D1B98807-C9E9-F948-ABE8-FFD57F35C0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1" y="639447"/>
            <a:ext cx="2745103" cy="11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8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9A4D-FF4C-6B48-8009-F8CDA76AE430}" type="datetime1">
              <a:rPr lang="pt-BR" smtClean="0"/>
              <a:t>03/11/2018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2E14-3528-43CA-A0CB-B1163274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05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70EC75-1EBD-9642-9B8E-05D753F455D7}" type="datetime1">
              <a:rPr lang="pt-BR" smtClean="0"/>
              <a:t>03/11/2018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Prof: José Couto Júnior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432E14-3528-43CA-A0CB-B1163274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7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B231-11AC-0C48-84C4-56200290022A}" type="datetime1">
              <a:rPr lang="pt-BR" smtClean="0"/>
              <a:t>03/11/2018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2E14-3528-43CA-A0CB-B1163274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67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D173B65-0BFE-5A49-BCF8-1025E4AAF0AE}" type="datetime1">
              <a:rPr lang="pt-BR" smtClean="0"/>
              <a:t>03/11/2018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pt-BR"/>
              <a:t>Prof: José Couto Júnior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3432E14-3528-43CA-A0CB-B1163274BA1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982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F419F-55AD-4F60-AFEE-7ECFA1467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610099"/>
            <a:ext cx="10993549" cy="106680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Orientação a Objetos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E53D5D-4E52-44B6-B430-90C331D66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697215"/>
            <a:ext cx="10993546" cy="525565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bg2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6AE2FE-036E-44DB-8A9A-8E3261C9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sultado de imagem para ifba">
            <a:extLst>
              <a:ext uri="{FF2B5EF4-FFF2-40B4-BE49-F238E27FC236}">
                <a16:creationId xmlns:a16="http://schemas.microsoft.com/office/drawing/2014/main" id="{9DFAB6DC-38AF-49EF-9D96-69E93858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" y="723899"/>
            <a:ext cx="8593159" cy="35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B3BDD-1F25-45F6-B49F-0B48A212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Orientação a Objetos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4D7EA8-E301-4002-94BB-1BF7CA2A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/>
              <a:t>Prof</a:t>
            </a:r>
            <a:r>
              <a:rPr lang="pt-BR" dirty="0"/>
              <a:t>: José Couto Júnior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780E3A-0FF9-46C8-8F5C-BFBC5516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2E14-3528-43CA-A0CB-B1163274BA18}" type="slidenum">
              <a:rPr lang="pt-BR" smtClean="0"/>
              <a:t>10</a:t>
            </a:fld>
            <a:endParaRPr lang="pt-BR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C14E744A-A939-4915-9916-BD1B8560E4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19272"/>
          <a:stretch/>
        </p:blipFill>
        <p:spPr bwMode="auto">
          <a:xfrm>
            <a:off x="581025" y="3042458"/>
            <a:ext cx="5422900" cy="263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D3475990-5FCA-40D2-A7BB-BED2B1FDE7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906" y="2227263"/>
            <a:ext cx="5325237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8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Programação Orientada a Objetos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pt-BR" dirty="0"/>
              <a:t>Modelos </a:t>
            </a:r>
            <a:r>
              <a:rPr lang="pt-BR" dirty="0">
                <a:sym typeface="Wingdings" pitchFamily="2" charset="2"/>
              </a:rPr>
              <a:t> Classes  Objetos</a:t>
            </a:r>
          </a:p>
          <a:p>
            <a:r>
              <a:rPr lang="pt-BR" b="1" i="1" dirty="0">
                <a:sym typeface="Wingdings" pitchFamily="2" charset="2"/>
              </a:rPr>
              <a:t>Classes</a:t>
            </a:r>
            <a:r>
              <a:rPr lang="pt-BR" dirty="0">
                <a:sym typeface="Wingdings" pitchFamily="2" charset="2"/>
              </a:rPr>
              <a:t> são estruturas que definem os dados e operações dos modelos.</a:t>
            </a:r>
          </a:p>
          <a:p>
            <a:r>
              <a:rPr lang="pt-BR" dirty="0">
                <a:sym typeface="Wingdings" pitchFamily="2" charset="2"/>
              </a:rPr>
              <a:t>Para representação dos dados usando classes, será necessária a criação de </a:t>
            </a:r>
            <a:r>
              <a:rPr lang="pt-BR" b="1" i="1" dirty="0">
                <a:sym typeface="Wingdings" pitchFamily="2" charset="2"/>
              </a:rPr>
              <a:t>objetos</a:t>
            </a:r>
            <a:r>
              <a:rPr lang="pt-BR" dirty="0">
                <a:sym typeface="Wingdings" pitchFamily="2" charset="2"/>
              </a:rPr>
              <a:t> ou </a:t>
            </a:r>
            <a:r>
              <a:rPr lang="pt-BR" b="1" i="1" dirty="0">
                <a:sym typeface="Wingdings" pitchFamily="2" charset="2"/>
              </a:rPr>
              <a:t>instâncias</a:t>
            </a:r>
            <a:r>
              <a:rPr lang="pt-BR" dirty="0">
                <a:sym typeface="Wingdings" pitchFamily="2" charset="2"/>
              </a:rPr>
              <a:t> destas classes.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F067D9-3B28-814A-BBD1-20EDB9AD1E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11</a:t>
            </a:fld>
            <a:endParaRPr lang="pt-BR" dirty="0"/>
          </a:p>
        </p:txBody>
      </p:sp>
      <p:pic>
        <p:nvPicPr>
          <p:cNvPr id="8" name="Espaço Reservado para Conteúdo 10">
            <a:extLst>
              <a:ext uri="{FF2B5EF4-FFF2-40B4-BE49-F238E27FC236}">
                <a16:creationId xmlns:a16="http://schemas.microsoft.com/office/drawing/2014/main" id="{411C982D-9129-104D-8145-58E637670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231" y="1979315"/>
            <a:ext cx="4793671" cy="4775163"/>
          </a:xfrm>
          <a:prstGeom prst="rect">
            <a:avLst/>
          </a:prstGeom>
        </p:spPr>
      </p:pic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731FABC7-7883-0D4C-9B1F-D3647E52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  <p:extLst>
      <p:ext uri="{BB962C8B-B14F-4D97-AF65-F5344CB8AC3E}">
        <p14:creationId xmlns:p14="http://schemas.microsoft.com/office/powerpoint/2010/main" val="28985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B3BDD-1F25-45F6-B49F-0B48A212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Orientação a Objetos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2D9AAC-35F2-4E11-9B26-610FDBEB7E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pt-BR" dirty="0"/>
              <a:t>Conceito</a:t>
            </a:r>
          </a:p>
          <a:p>
            <a:pPr lvl="1"/>
            <a:r>
              <a:rPr lang="pt-BR" dirty="0"/>
              <a:t>No mundo real, tudo é objeto!</a:t>
            </a:r>
          </a:p>
          <a:p>
            <a:pPr lvl="1"/>
            <a:r>
              <a:rPr lang="pt-BR" dirty="0"/>
              <a:t>Os objetos se relacionam entre si de diversas maneiras</a:t>
            </a:r>
          </a:p>
          <a:p>
            <a:r>
              <a:rPr lang="pt-BR" dirty="0"/>
              <a:t>Um programa orientado a objetos é estruturado como uma comunidade de agentes que interagem entre si, denominados </a:t>
            </a:r>
            <a:r>
              <a:rPr lang="pt-BR" b="1" dirty="0"/>
              <a:t>objetos</a:t>
            </a:r>
          </a:p>
          <a:p>
            <a:r>
              <a:rPr lang="pt-BR" dirty="0"/>
              <a:t>Cada objeto tem um papel a cumprir</a:t>
            </a:r>
          </a:p>
          <a:p>
            <a:r>
              <a:rPr lang="pt-BR" dirty="0"/>
              <a:t>Cada objeto oferece um serviço ou realiza uma ação que é usada por outros membros da comunidade</a:t>
            </a:r>
          </a:p>
          <a:p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4D7EA8-E301-4002-94BB-1BF7CA2A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/>
              <a:t>Prof</a:t>
            </a:r>
            <a:r>
              <a:rPr lang="pt-BR" dirty="0"/>
              <a:t>: José Couto Júnior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780E3A-0FF9-46C8-8F5C-BFBC5516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2E14-3528-43CA-A0CB-B1163274BA18}" type="slidenum">
              <a:rPr lang="pt-BR" smtClean="0"/>
              <a:t>12</a:t>
            </a:fld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42FDC9-6AAF-274F-8D41-094625B2E5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21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B3BDD-1F25-45F6-B49F-0B48A212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Orientação a Objetos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2D9AAC-35F2-4E11-9B26-610FDBEB7E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pt-BR" dirty="0"/>
              <a:t>Exemplo real: montagem de um computador</a:t>
            </a:r>
          </a:p>
          <a:p>
            <a:r>
              <a:rPr lang="pt-BR" dirty="0"/>
              <a:t>Composto por vários componentes:</a:t>
            </a:r>
          </a:p>
          <a:p>
            <a:pPr lvl="1"/>
            <a:r>
              <a:rPr lang="pt-BR" dirty="0" err="1"/>
              <a:t>placa-mãe</a:t>
            </a:r>
            <a:r>
              <a:rPr lang="pt-BR" dirty="0"/>
              <a:t>, CPU, placa de vídeo, disco rígido, </a:t>
            </a:r>
            <a:r>
              <a:rPr lang="pt-BR" dirty="0" err="1"/>
              <a:t>etc</a:t>
            </a:r>
            <a:endParaRPr lang="pt-BR" dirty="0"/>
          </a:p>
          <a:p>
            <a:r>
              <a:rPr lang="pt-BR" dirty="0"/>
              <a:t>Cada componente é bastante sofisticado, mas o usuário não precisa saber como funciona internamente.</a:t>
            </a:r>
          </a:p>
          <a:p>
            <a:r>
              <a:rPr lang="pt-BR" dirty="0"/>
              <a:t>Cada componente é independente dos demais.</a:t>
            </a:r>
          </a:p>
          <a:p>
            <a:r>
              <a:rPr lang="pt-BR" dirty="0"/>
              <a:t>Para quem está montando, interessa apenas  saber como os componentes interagem entre si:</a:t>
            </a:r>
          </a:p>
          <a:p>
            <a:pPr lvl="1"/>
            <a:r>
              <a:rPr lang="pt-BR" dirty="0"/>
              <a:t>a placa de vídeo encaixa no slot ?</a:t>
            </a:r>
          </a:p>
          <a:p>
            <a:pPr lvl="1"/>
            <a:r>
              <a:rPr lang="pt-BR" dirty="0"/>
              <a:t>O monitor funciona com essa placa ?</a:t>
            </a:r>
          </a:p>
          <a:p>
            <a:pPr lvl="1"/>
            <a:r>
              <a:rPr lang="pt-BR" dirty="0"/>
              <a:t>A CPU é compatível com a </a:t>
            </a:r>
            <a:r>
              <a:rPr lang="pt-BR" dirty="0" err="1"/>
              <a:t>placa-mãe</a:t>
            </a:r>
            <a:r>
              <a:rPr lang="pt-BR" dirty="0"/>
              <a:t> ?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4D7EA8-E301-4002-94BB-1BF7CA2A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/>
              <a:t>Prof</a:t>
            </a:r>
            <a:r>
              <a:rPr lang="pt-BR" dirty="0"/>
              <a:t>: José Couto Júnior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780E3A-0FF9-46C8-8F5C-BFBC5516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2E14-3528-43CA-A0CB-B1163274BA18}" type="slidenum">
              <a:rPr lang="pt-BR" smtClean="0"/>
              <a:t>13</a:t>
            </a:fld>
            <a:endParaRPr lang="pt-BR"/>
          </a:p>
        </p:txBody>
      </p:sp>
      <p:pic>
        <p:nvPicPr>
          <p:cNvPr id="9" name="Picture 2" descr="http://images04.olx.com/ui/1/06/39/12969739_1.jpg">
            <a:extLst>
              <a:ext uri="{FF2B5EF4-FFF2-40B4-BE49-F238E27FC236}">
                <a16:creationId xmlns:a16="http://schemas.microsoft.com/office/drawing/2014/main" id="{BD7C86C3-8207-429C-BC2F-2013820430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865" y="2426948"/>
            <a:ext cx="5776484" cy="3889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381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Criando classes em 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9696" y="2276872"/>
            <a:ext cx="7128792" cy="4104456"/>
          </a:xfrm>
        </p:spPr>
        <p:txBody>
          <a:bodyPr anchor="t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Palavra-chave </a:t>
            </a:r>
            <a:r>
              <a:rPr lang="pt-BR" i="1" dirty="0" err="1">
                <a:solidFill>
                  <a:schemeClr val="tx1"/>
                </a:solidFill>
              </a:rPr>
              <a:t>class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seguindo do nome da classe</a:t>
            </a:r>
          </a:p>
          <a:p>
            <a:r>
              <a:rPr lang="pt-BR" dirty="0">
                <a:solidFill>
                  <a:schemeClr val="tx1"/>
                </a:solidFill>
              </a:rPr>
              <a:t>Nomes de classes não podem ser palavras-reservadas</a:t>
            </a:r>
          </a:p>
          <a:p>
            <a:r>
              <a:rPr lang="pt-BR" dirty="0">
                <a:solidFill>
                  <a:schemeClr val="tx1"/>
                </a:solidFill>
              </a:rPr>
              <a:t>Palavras reservadas: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62400" y="6356351"/>
            <a:ext cx="5085928" cy="365125"/>
          </a:xfrm>
        </p:spPr>
        <p:txBody>
          <a:bodyPr/>
          <a:lstStyle/>
          <a:p>
            <a:pPr algn="ctr"/>
            <a:r>
              <a:rPr lang="pt-BR"/>
              <a:t>Prof: José Couto Júnior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128448" y="6381328"/>
            <a:ext cx="576064" cy="476672"/>
          </a:xfrm>
        </p:spPr>
        <p:txBody>
          <a:bodyPr/>
          <a:lstStyle/>
          <a:p>
            <a:fld id="{6294A154-BF58-4E32-8C8C-631454A92550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026" name="Picture 2" descr="http://2.bp.blogspot.com/-lKvAhN1CVSQ/Td-U3plxpvI/AAAAAAAAAEA/onePT0EHRS4/s1600/lista+de+palavras+ch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3857624"/>
            <a:ext cx="9134475" cy="300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64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Criando classes em 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 de classe</a:t>
            </a:r>
          </a:p>
          <a:p>
            <a:r>
              <a:rPr lang="pt-BR" dirty="0"/>
              <a:t>Nomes de classe devem começar com letra maiúscula e alternam entre palavras. Por exemplo: </a:t>
            </a:r>
            <a:r>
              <a:rPr lang="pt-BR" dirty="0" err="1"/>
              <a:t>ContaBancaria</a:t>
            </a:r>
            <a:r>
              <a:rPr lang="pt-BR" dirty="0"/>
              <a:t>, Paciente etc.</a:t>
            </a:r>
          </a:p>
          <a:p>
            <a:r>
              <a:rPr lang="pt-BR" dirty="0"/>
              <a:t>Comentários em Java</a:t>
            </a:r>
          </a:p>
          <a:p>
            <a:pPr lvl="1"/>
            <a:r>
              <a:rPr lang="pt-BR" dirty="0"/>
              <a:t>// :comentário de uma linha</a:t>
            </a:r>
          </a:p>
          <a:p>
            <a:pPr lvl="1"/>
            <a:r>
              <a:rPr lang="pt-BR" dirty="0"/>
              <a:t>/*   */ :comentário de bloco</a:t>
            </a:r>
          </a:p>
          <a:p>
            <a:pPr lvl="1"/>
            <a:r>
              <a:rPr lang="pt-BR" dirty="0"/>
              <a:t>/**   */ :comentário em bloco para documentação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2A6DE-5345-A44E-BB95-88D3B23352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7383" y="2501748"/>
            <a:ext cx="3547484" cy="206347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529F47-2343-ED4F-A85E-8E013D0B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  <p:extLst>
      <p:ext uri="{BB962C8B-B14F-4D97-AF65-F5344CB8AC3E}">
        <p14:creationId xmlns:p14="http://schemas.microsoft.com/office/powerpoint/2010/main" val="84684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Criando classes em 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Atributos em Java são declarados informando o </a:t>
            </a:r>
            <a:r>
              <a:rPr lang="pt-BR" b="1" i="1" dirty="0"/>
              <a:t>tipo</a:t>
            </a:r>
            <a:r>
              <a:rPr lang="pt-BR" dirty="0"/>
              <a:t> e o </a:t>
            </a:r>
            <a:r>
              <a:rPr lang="pt-BR" b="1" i="1" dirty="0"/>
              <a:t>nome.</a:t>
            </a:r>
          </a:p>
          <a:p>
            <a:r>
              <a:rPr lang="pt-BR" dirty="0"/>
              <a:t>Podem ser tipo primitivos ou classes</a:t>
            </a:r>
          </a:p>
          <a:p>
            <a:r>
              <a:rPr lang="pt-BR" dirty="0"/>
              <a:t>Nomes de atributos começam com letra minúscula, alternando com maiúscula entre palavras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BR"/>
              <a:t>Prof: José Couto Júnior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5198" y="2354236"/>
            <a:ext cx="4008829" cy="169029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25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Criando classes em 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Métodos em Java são declarados informando o </a:t>
            </a:r>
            <a:r>
              <a:rPr lang="pt-BR" b="1" i="1" dirty="0"/>
              <a:t>tipo de retorno</a:t>
            </a:r>
            <a:r>
              <a:rPr lang="pt-BR" dirty="0"/>
              <a:t>, o </a:t>
            </a:r>
            <a:r>
              <a:rPr lang="pt-BR" b="1" i="1" dirty="0"/>
              <a:t>nome </a:t>
            </a:r>
            <a:r>
              <a:rPr lang="pt-BR" dirty="0"/>
              <a:t>e os </a:t>
            </a:r>
            <a:r>
              <a:rPr lang="pt-BR" b="1" dirty="0"/>
              <a:t>argumentos</a:t>
            </a:r>
            <a:r>
              <a:rPr lang="pt-BR" dirty="0"/>
              <a:t>, se houver.</a:t>
            </a:r>
          </a:p>
          <a:p>
            <a:r>
              <a:rPr lang="pt-BR" dirty="0"/>
              <a:t>Nomes de métodos seguem as mesmas regras dos atributos e devem refletir as ações que executam. Por exemplo: acende, </a:t>
            </a:r>
            <a:r>
              <a:rPr lang="pt-BR" dirty="0" err="1"/>
              <a:t>mostraDados</a:t>
            </a:r>
            <a:r>
              <a:rPr lang="pt-BR" dirty="0"/>
              <a:t>, </a:t>
            </a:r>
            <a:r>
              <a:rPr lang="pt-BR" dirty="0" err="1"/>
              <a:t>inicializaAtributos</a:t>
            </a:r>
            <a:r>
              <a:rPr lang="pt-BR" dirty="0"/>
              <a:t> etc.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5883DF-CF56-5848-B563-3471BBB050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BR"/>
              <a:t>Prof: José Couto Júnior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914" y="2348880"/>
            <a:ext cx="4239599" cy="295232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50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Atividade em Sala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Crie a classe a Aluno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Cria uma classe principal que inicialize com sua idade e seu nome. Imprima o nome do aluno.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5B448E-B36F-8C4E-9D40-4D526B3185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BR"/>
              <a:t>Prof: José Couto Júnior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18</a:t>
            </a:fld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701" y="2568362"/>
            <a:ext cx="4239599" cy="295232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543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Desenho um modelo para Datas, considerando apenas dia, mês e ano.</a:t>
            </a:r>
          </a:p>
          <a:p>
            <a:r>
              <a:rPr lang="pt-BR" dirty="0"/>
              <a:t>As datas devem ser validadas considerando:</a:t>
            </a:r>
          </a:p>
          <a:p>
            <a:pPr lvl="1"/>
            <a:r>
              <a:rPr lang="pt-BR" dirty="0"/>
              <a:t>Dia deve ser um número entre 0 e 31</a:t>
            </a:r>
          </a:p>
          <a:p>
            <a:pPr lvl="1"/>
            <a:r>
              <a:rPr lang="pt-BR" dirty="0"/>
              <a:t>Mês deve ser um número entre 1 e 12</a:t>
            </a:r>
          </a:p>
          <a:p>
            <a:r>
              <a:rPr lang="pt-BR" dirty="0"/>
              <a:t>Crie uma classe que represente o modelo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BR"/>
              <a:t>Prof: José Couto Júnior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172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Programação Orientada a Objetos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dirty="0"/>
              <a:t>Modelos:</a:t>
            </a:r>
          </a:p>
          <a:p>
            <a:pPr lvl="1"/>
            <a:r>
              <a:rPr lang="pt-BR" dirty="0"/>
              <a:t>Representações simplificadas que representam objetos, pessoas, itens, tarefas, processos </a:t>
            </a:r>
            <a:r>
              <a:rPr lang="pt-BR" dirty="0" err="1"/>
              <a:t>etc</a:t>
            </a:r>
            <a:endParaRPr lang="pt-BR" dirty="0"/>
          </a:p>
          <a:p>
            <a:pPr lvl="1"/>
            <a:r>
              <a:rPr lang="pt-BR" dirty="0"/>
              <a:t>Abstração do mundo real</a:t>
            </a:r>
          </a:p>
          <a:p>
            <a:pPr lvl="1"/>
            <a:r>
              <a:rPr lang="pt-BR" dirty="0"/>
              <a:t>Pode conter operações ou procedimentos associados a ele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9679B2-7E14-F64E-95C3-783EA93A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  <p:extLst>
      <p:ext uri="{BB962C8B-B14F-4D97-AF65-F5344CB8AC3E}">
        <p14:creationId xmlns:p14="http://schemas.microsoft.com/office/powerpoint/2010/main" val="2700882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É a instanciação de uma classe</a:t>
            </a:r>
          </a:p>
          <a:p>
            <a:endParaRPr lang="pt-BR" dirty="0"/>
          </a:p>
          <a:p>
            <a:pPr algn="ctr"/>
            <a:r>
              <a:rPr lang="pt-BR" sz="2000" i="1" dirty="0"/>
              <a:t>Um objeto é a representação de um conceito/entidade do mundo real, que pode ser física (bola, carro, árvore etc.) ou conceitual (viagem, estoque, compra etc.) e possui um significado bem definido para um determinado software. Para este conceito/entidade, deve ser definida inicialmente uma classe a partir da qual posteriormente serão instanciados objetos distintos.</a:t>
            </a:r>
          </a:p>
          <a:p>
            <a:r>
              <a:rPr lang="pt-BR" dirty="0"/>
              <a:t>um objeto é criado a partir de uma classe</a:t>
            </a:r>
          </a:p>
          <a:p>
            <a:pPr marL="0" indent="0" algn="ctr">
              <a:buNone/>
            </a:pPr>
            <a:r>
              <a:rPr lang="pt-BR" b="1" dirty="0"/>
              <a:t>Personagem personagem = new Personagem();</a:t>
            </a:r>
          </a:p>
          <a:p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BR"/>
              <a:t>Prof: José Couto Júnior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0324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Objeto</a:t>
            </a:r>
          </a:p>
        </p:txBody>
      </p:sp>
      <p:pic>
        <p:nvPicPr>
          <p:cNvPr id="6" name="Espaço Reservado para Conteúdo 5" descr="Uma imagem contendo pessoa, mostrando, foto&#10;&#10;&#10;&#10;Descrição gerada automaticamente">
            <a:extLst>
              <a:ext uri="{FF2B5EF4-FFF2-40B4-BE49-F238E27FC236}">
                <a16:creationId xmlns:a16="http://schemas.microsoft.com/office/drawing/2014/main" id="{76710D97-E464-354D-9015-CC2D48B05A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0" y="2593128"/>
            <a:ext cx="5738824" cy="3092503"/>
          </a:xfr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AE73C338-DF00-0A49-9210-2FC862AEA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1" cy="4088933"/>
          </a:xfrm>
        </p:spPr>
        <p:txBody>
          <a:bodyPr>
            <a:normAutofit/>
          </a:bodyPr>
          <a:lstStyle/>
          <a:p>
            <a:r>
              <a:rPr lang="pt-BR" dirty="0"/>
              <a:t>Quando criamos um objeto, poderemos usar seus atributos e métodos</a:t>
            </a:r>
          </a:p>
          <a:p>
            <a:r>
              <a:rPr lang="pt-BR" dirty="0"/>
              <a:t>valores dos atributos definem o estado de um objeto.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b="1" i="1" dirty="0"/>
              <a:t>O estado de um objeto é o conjunto dos valores dos seus atributos de um determinado momento. Estes valores podem mudar a qualquer momento e em qualquer quantidade, sob qualquer circunstância. Com isso, o objeto pode ter quantos estados necessitar enquanto ele estiver em execução.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BR"/>
              <a:t>Prof: José Couto Júnior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3056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Objeto</a:t>
            </a:r>
            <a:br>
              <a:rPr lang="pt-BR" dirty="0"/>
            </a:br>
            <a:r>
              <a:rPr lang="pt-BR" dirty="0"/>
              <a:t>Mesmo objeto – 2 estados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BBD83C-FA28-B148-BA87-F95EDD785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Estado aprovado</a:t>
            </a:r>
          </a:p>
        </p:txBody>
      </p:sp>
      <p:pic>
        <p:nvPicPr>
          <p:cNvPr id="11" name="Espaço Reservado para Conteúdo 10" descr="Uma imagem contendo captura de tela&#10;&#10;&#10;&#10;Descrição gerada automaticamente">
            <a:extLst>
              <a:ext uri="{FF2B5EF4-FFF2-40B4-BE49-F238E27FC236}">
                <a16:creationId xmlns:a16="http://schemas.microsoft.com/office/drawing/2014/main" id="{182246FA-4948-A74E-B7DA-490BA1AB78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" y="3086887"/>
            <a:ext cx="5909007" cy="1815521"/>
          </a:xfr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DDAA14E-D90E-6444-861E-717DC99AA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Estado reprovado</a:t>
            </a:r>
          </a:p>
        </p:txBody>
      </p:sp>
      <p:pic>
        <p:nvPicPr>
          <p:cNvPr id="13" name="Espaço Reservado para Conteúdo 12" descr="Uma imagem contendo captura de tela&#10;&#10;&#10;&#10;Descrição gerada automaticamente">
            <a:extLst>
              <a:ext uri="{FF2B5EF4-FFF2-40B4-BE49-F238E27FC236}">
                <a16:creationId xmlns:a16="http://schemas.microsoft.com/office/drawing/2014/main" id="{415F107E-9C91-8D48-8A7C-09E01C4034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50" y="3158001"/>
            <a:ext cx="5870750" cy="1815521"/>
          </a:xfrm>
        </p:spPr>
      </p:pic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BR"/>
              <a:t>Prof: José Couto Júnior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4056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Objeto</a:t>
            </a:r>
            <a:br>
              <a:rPr lang="pt-BR" dirty="0"/>
            </a:br>
            <a:r>
              <a:rPr lang="pt-BR" dirty="0"/>
              <a:t>Outro objeto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BFDBA5E9-6A73-C944-8496-B8C53CD75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3246718"/>
            <a:ext cx="6127039" cy="1763051"/>
          </a:xfrm>
        </p:spPr>
      </p:pic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BR"/>
              <a:t>Prof: José Couto Júnior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1673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F419F-55AD-4F60-AFEE-7ECFA1467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610099"/>
            <a:ext cx="10993549" cy="106680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Conceitos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E53D5D-4E52-44B6-B430-90C331D66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697215"/>
            <a:ext cx="10993546" cy="525565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5" name="Picture 2" descr="Resultado de imagem para ifba">
            <a:extLst>
              <a:ext uri="{FF2B5EF4-FFF2-40B4-BE49-F238E27FC236}">
                <a16:creationId xmlns:a16="http://schemas.microsoft.com/office/drawing/2014/main" id="{9DFAB6DC-38AF-49EF-9D96-69E93858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" y="723899"/>
            <a:ext cx="8593159" cy="35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06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Orientação a Objetos – </a:t>
            </a:r>
            <a:r>
              <a:rPr lang="pt-BR" dirty="0" err="1"/>
              <a:t>Encapsulamento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É definido como uma técnica para minimizar as interdependências entre módulos, através da definição de interfaces externas.</a:t>
            </a:r>
          </a:p>
          <a:p>
            <a:r>
              <a:rPr lang="pt-BR" dirty="0"/>
              <a:t>“Caixa preta” - não é necessário saber como funciona internamente, mas sim como utilizar.</a:t>
            </a:r>
          </a:p>
          <a:p>
            <a:r>
              <a:rPr lang="pt-BR" dirty="0"/>
              <a:t>Mudanças na implementação interna do objeto (que preservem a sua interface externa) não afetam o resto do sistema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C15982-12B8-8D46-BC73-BFD5CA1AB9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capacidade de ocultar dados dentro de modelos, permitindo que somente operações especializadas ou dedicadas manipulem os dados ocultos chama-se </a:t>
            </a:r>
            <a:r>
              <a:rPr lang="pt-BR" b="1" i="1" dirty="0"/>
              <a:t>encapsulamento</a:t>
            </a:r>
            <a:r>
              <a:rPr lang="pt-BR" dirty="0"/>
              <a:t>.</a:t>
            </a:r>
          </a:p>
          <a:p>
            <a:r>
              <a:rPr lang="pt-BR" dirty="0"/>
              <a:t>Benefícios do uso do encapsulamento:</a:t>
            </a:r>
          </a:p>
          <a:p>
            <a:pPr lvl="1"/>
            <a:r>
              <a:rPr lang="pt-BR" dirty="0"/>
              <a:t>Menos erros</a:t>
            </a:r>
          </a:p>
          <a:p>
            <a:pPr lvl="1"/>
            <a:r>
              <a:rPr lang="pt-BR" dirty="0"/>
              <a:t>Maior clareza</a:t>
            </a:r>
          </a:p>
          <a:p>
            <a:pPr lvl="1"/>
            <a:r>
              <a:rPr lang="pt-BR" b="1" dirty="0"/>
              <a:t>Segurança: protege os objetos de terem </a:t>
            </a:r>
            <a:r>
              <a:rPr lang="pt-BR" dirty="0"/>
              <a:t>seus atributos corrompidos por outros objetos.</a:t>
            </a:r>
          </a:p>
          <a:p>
            <a:pPr lvl="1"/>
            <a:r>
              <a:rPr lang="pt-BR" b="1" dirty="0"/>
              <a:t>Independência: “escondendo” seus </a:t>
            </a:r>
            <a:r>
              <a:rPr lang="pt-BR" dirty="0"/>
              <a:t>atributos, um objeto protege outros de complicações de dependência da sua estrutura interna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E53F8A-6073-274F-AE88-45BB5B5E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Orientação a Objetos - Mensagens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dirty="0"/>
              <a:t>Mensagens</a:t>
            </a:r>
          </a:p>
          <a:p>
            <a:pPr lvl="1"/>
            <a:r>
              <a:rPr lang="pt-BR" dirty="0"/>
              <a:t>Objetos se comunicam através de mensagens</a:t>
            </a:r>
          </a:p>
          <a:p>
            <a:pPr lvl="1"/>
            <a:r>
              <a:rPr lang="pt-BR" dirty="0"/>
              <a:t>especificam que os métodos devem ser executados, não como estes métodos devem ser executados Para invocar um método, deve-se enviar uma mensagem para o objeto desejado</a:t>
            </a:r>
          </a:p>
          <a:p>
            <a:r>
              <a:rPr lang="pt-BR" dirty="0"/>
              <a:t>Para enviar uma mensagem, deve-se</a:t>
            </a:r>
          </a:p>
          <a:p>
            <a:pPr lvl="1"/>
            <a:r>
              <a:rPr lang="pt-BR" dirty="0"/>
              <a:t>identificar o </a:t>
            </a:r>
            <a:r>
              <a:rPr lang="pt-BR" b="1" dirty="0"/>
              <a:t>objeto que receberá a mensagem</a:t>
            </a:r>
          </a:p>
          <a:p>
            <a:pPr lvl="1"/>
            <a:r>
              <a:rPr lang="pt-BR" dirty="0"/>
              <a:t>identificar o </a:t>
            </a:r>
            <a:r>
              <a:rPr lang="pt-BR" b="1" dirty="0"/>
              <a:t>método que o objeto deverá </a:t>
            </a:r>
            <a:r>
              <a:rPr lang="pt-BR" dirty="0"/>
              <a:t>executar</a:t>
            </a:r>
          </a:p>
          <a:p>
            <a:pPr lvl="1"/>
            <a:r>
              <a:rPr lang="pt-BR" dirty="0"/>
              <a:t>passar os </a:t>
            </a:r>
            <a:r>
              <a:rPr lang="pt-BR" b="1" dirty="0"/>
              <a:t>argumentos requeridos pelo método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C6A380-3F9B-EA44-97F3-68D3ED48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Orientação a Objetos - Abstração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dirty="0"/>
              <a:t>Focalizar o essencial, ignorar propriedades acidentais</a:t>
            </a:r>
          </a:p>
          <a:p>
            <a:r>
              <a:rPr lang="pt-BR" dirty="0"/>
              <a:t>O objetivo da abstração é isolar os aspectos que sejam importantes para algum propósito e suprimir os que não o forem. </a:t>
            </a:r>
          </a:p>
          <a:p>
            <a:r>
              <a:rPr lang="pt-BR" dirty="0"/>
              <a:t>A abstração deve sempre visar a um propósito, porque este determina o que é e o que não é importante.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9B1007-5B9A-E140-A1AF-63DE4CD1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Orientação a Objetos - Abstração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28</a:t>
            </a:fld>
            <a:endParaRPr lang="pt-BR" dirty="0"/>
          </a:p>
        </p:txBody>
      </p:sp>
      <p:pic>
        <p:nvPicPr>
          <p:cNvPr id="57346" name="Picture 2" descr="http://blogs.estadao.com.br/radar-economico/wp-content/blogs.dir/31/files/2011/03/toyota_corolla_gli_18_mecanico_divulgac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728" y="2852937"/>
            <a:ext cx="2376264" cy="1610579"/>
          </a:xfrm>
          <a:prstGeom prst="rect">
            <a:avLst/>
          </a:prstGeom>
          <a:noFill/>
        </p:spPr>
      </p:pic>
      <p:pic>
        <p:nvPicPr>
          <p:cNvPr id="57348" name="Picture 4" descr="http://ftbs.sl.pt/i.axd?pic=http%3A%2F%2Fc10.quickcachr.fotos.sapo.pt%2Fi%2Fo0102a571%2F5019263_nKFFf.jpeg&amp;W=624&amp;H=470&amp;hash=ab8575241a87648ed4a3a7e3c938038f&amp;errorpic=http%3A%2F%2Fauto.sapo.pt%2FNovos%2FInclude%2FImages%2Flogos%2Fdefault_medium.jpg&amp;color=FFFF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64904"/>
            <a:ext cx="2664296" cy="2006762"/>
          </a:xfrm>
          <a:prstGeom prst="rect">
            <a:avLst/>
          </a:prstGeom>
          <a:noFill/>
        </p:spPr>
      </p:pic>
      <p:pic>
        <p:nvPicPr>
          <p:cNvPr id="57350" name="Picture 6" descr="http://www.melhorcarro.com.br/fotos/2009/06/dicas-de-quando-fazer-revisao-no-seu-car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67800" y="2780928"/>
            <a:ext cx="1800200" cy="1800200"/>
          </a:xfrm>
          <a:prstGeom prst="rect">
            <a:avLst/>
          </a:prstGeom>
          <a:noFill/>
        </p:spPr>
      </p:pic>
      <p:grpSp>
        <p:nvGrpSpPr>
          <p:cNvPr id="15" name="Grupo 14"/>
          <p:cNvGrpSpPr/>
          <p:nvPr/>
        </p:nvGrpSpPr>
        <p:grpSpPr>
          <a:xfrm>
            <a:off x="3791744" y="4365105"/>
            <a:ext cx="6552728" cy="1592887"/>
            <a:chOff x="2267744" y="4365104"/>
            <a:chExt cx="6552728" cy="1592887"/>
          </a:xfrm>
        </p:grpSpPr>
        <p:sp>
          <p:nvSpPr>
            <p:cNvPr id="11" name="Seta em curva para a esquerda 10"/>
            <p:cNvSpPr/>
            <p:nvPr/>
          </p:nvSpPr>
          <p:spPr>
            <a:xfrm>
              <a:off x="8316416" y="4365104"/>
              <a:ext cx="504056" cy="158417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2" name="Seta para baixo 11"/>
            <p:cNvSpPr/>
            <p:nvPr/>
          </p:nvSpPr>
          <p:spPr>
            <a:xfrm>
              <a:off x="5292080" y="4509120"/>
              <a:ext cx="288032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 em curva para a direita 12"/>
            <p:cNvSpPr/>
            <p:nvPr/>
          </p:nvSpPr>
          <p:spPr>
            <a:xfrm>
              <a:off x="2267744" y="4437112"/>
              <a:ext cx="576064" cy="136815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788024" y="5373216"/>
              <a:ext cx="17285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b="1" dirty="0"/>
                <a:t>CARRO</a:t>
              </a:r>
            </a:p>
          </p:txBody>
        </p:sp>
      </p:grp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E5BB8F8-E7D3-6C43-B37E-638B020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Orientação a Objetos - Abstração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62400" y="6356351"/>
            <a:ext cx="5085928" cy="365125"/>
          </a:xfrm>
        </p:spPr>
        <p:txBody>
          <a:bodyPr/>
          <a:lstStyle/>
          <a:p>
            <a:pPr algn="ctr"/>
            <a:r>
              <a:rPr lang="pt-BR"/>
              <a:t>Prof: José Couto Júnior</a:t>
            </a:r>
            <a:endParaRPr lang="pt-BR" dirty="0"/>
          </a:p>
        </p:txBody>
      </p:sp>
      <p:pic>
        <p:nvPicPr>
          <p:cNvPr id="1026" name="Picture 2" descr="Resultado de imagem para orientacao a objetos">
            <a:extLst>
              <a:ext uri="{FF2B5EF4-FFF2-40B4-BE49-F238E27FC236}">
                <a16:creationId xmlns:a16="http://schemas.microsoft.com/office/drawing/2014/main" id="{8BFA7866-3214-485F-B74C-F4A5FF70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82" y="1750476"/>
            <a:ext cx="6252874" cy="497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6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Programação Orientada a Objetos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2400" y="2286001"/>
            <a:ext cx="6248400" cy="422920"/>
          </a:xfrm>
        </p:spPr>
        <p:txBody>
          <a:bodyPr>
            <a:normAutofit/>
          </a:bodyPr>
          <a:lstStyle/>
          <a:p>
            <a:r>
              <a:rPr lang="pt-BR" dirty="0"/>
              <a:t>Modelos Processo Abrir conta bancária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308976" y="6381328"/>
            <a:ext cx="395536" cy="332656"/>
          </a:xfrm>
        </p:spPr>
        <p:txBody>
          <a:bodyPr/>
          <a:lstStyle/>
          <a:p>
            <a:fld id="{6294A154-BF58-4E32-8C8C-631454A92550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31504" y="2996952"/>
            <a:ext cx="140364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Cliente se dirige ao banco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39208" y="2996953"/>
            <a:ext cx="144016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Cliente solicita abertura de conta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411416" y="2996953"/>
            <a:ext cx="144016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Gerente valida documentos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083824" y="2996953"/>
            <a:ext cx="144016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Conta criada e pronta para uso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292008" y="2996952"/>
            <a:ext cx="135976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Gerente cadastra conta</a:t>
            </a:r>
          </a:p>
        </p:txBody>
      </p:sp>
      <p:sp>
        <p:nvSpPr>
          <p:cNvPr id="13" name="Seta para a direita 12"/>
          <p:cNvSpPr/>
          <p:nvPr/>
        </p:nvSpPr>
        <p:spPr>
          <a:xfrm flipV="1">
            <a:off x="3035152" y="3501007"/>
            <a:ext cx="432048" cy="288032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flipV="1">
            <a:off x="4979368" y="3429000"/>
            <a:ext cx="432048" cy="288032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flipV="1">
            <a:off x="6851576" y="3429000"/>
            <a:ext cx="432048" cy="288032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flipV="1">
            <a:off x="8651776" y="3429000"/>
            <a:ext cx="432048" cy="288032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4908671" y="4995558"/>
            <a:ext cx="2196435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Validar CPF</a:t>
            </a:r>
          </a:p>
          <a:p>
            <a:r>
              <a:rPr lang="pt-BR" b="1" dirty="0">
                <a:solidFill>
                  <a:schemeClr val="bg1"/>
                </a:solidFill>
              </a:rPr>
              <a:t>Análise de Crédito</a:t>
            </a:r>
          </a:p>
          <a:p>
            <a:r>
              <a:rPr lang="pt-BR" b="1" dirty="0">
                <a:solidFill>
                  <a:schemeClr val="bg1"/>
                </a:solidFill>
              </a:rPr>
              <a:t>Confirma telefone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252854" y="5126187"/>
            <a:ext cx="1718740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Definir limites</a:t>
            </a:r>
          </a:p>
          <a:p>
            <a:r>
              <a:rPr lang="pt-BR" b="1" dirty="0">
                <a:solidFill>
                  <a:schemeClr val="bg1"/>
                </a:solidFill>
              </a:rPr>
              <a:t>Salvar dados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005201" y="5163804"/>
            <a:ext cx="1699311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Emitir Cartão</a:t>
            </a:r>
          </a:p>
          <a:p>
            <a:r>
              <a:rPr lang="pt-BR" b="1" dirty="0">
                <a:solidFill>
                  <a:schemeClr val="bg1"/>
                </a:solidFill>
              </a:rPr>
              <a:t>Enviar Cartão</a:t>
            </a:r>
          </a:p>
        </p:txBody>
      </p:sp>
      <p:sp>
        <p:nvSpPr>
          <p:cNvPr id="24" name="Seta para baixo 23"/>
          <p:cNvSpPr/>
          <p:nvPr/>
        </p:nvSpPr>
        <p:spPr>
          <a:xfrm>
            <a:off x="5735960" y="4230693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24"/>
          <p:cNvSpPr/>
          <p:nvPr/>
        </p:nvSpPr>
        <p:spPr>
          <a:xfrm>
            <a:off x="7680176" y="4176611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baixo 25"/>
          <p:cNvSpPr/>
          <p:nvPr/>
        </p:nvSpPr>
        <p:spPr>
          <a:xfrm>
            <a:off x="9552384" y="4290072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73E88DFA-FC24-8646-9007-79705C7AEC56}"/>
              </a:ext>
            </a:extLst>
          </p:cNvPr>
          <p:cNvSpPr/>
          <p:nvPr/>
        </p:nvSpPr>
        <p:spPr>
          <a:xfrm>
            <a:off x="1524000" y="2708920"/>
            <a:ext cx="9144000" cy="15841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ADE3C7F-851F-634A-98E4-CBE9DB27CA99}"/>
              </a:ext>
            </a:extLst>
          </p:cNvPr>
          <p:cNvSpPr txBox="1"/>
          <p:nvPr/>
        </p:nvSpPr>
        <p:spPr>
          <a:xfrm>
            <a:off x="7968209" y="2276872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Atividades</a:t>
            </a:r>
          </a:p>
        </p:txBody>
      </p:sp>
      <p:sp>
        <p:nvSpPr>
          <p:cNvPr id="28" name="Elipse 28">
            <a:extLst>
              <a:ext uri="{FF2B5EF4-FFF2-40B4-BE49-F238E27FC236}">
                <a16:creationId xmlns:a16="http://schemas.microsoft.com/office/drawing/2014/main" id="{BE0B656D-7BAB-684E-A0E0-4D0282F296B8}"/>
              </a:ext>
            </a:extLst>
          </p:cNvPr>
          <p:cNvSpPr/>
          <p:nvPr/>
        </p:nvSpPr>
        <p:spPr>
          <a:xfrm>
            <a:off x="4223792" y="4769622"/>
            <a:ext cx="6696744" cy="13681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27A2812-609F-6144-95FF-C90BF303D59B}"/>
              </a:ext>
            </a:extLst>
          </p:cNvPr>
          <p:cNvSpPr txBox="1"/>
          <p:nvPr/>
        </p:nvSpPr>
        <p:spPr>
          <a:xfrm>
            <a:off x="8760297" y="6137774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Operações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0C4B79-54A8-5649-BD94-2D0F5271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  <p:extLst>
      <p:ext uri="{BB962C8B-B14F-4D97-AF65-F5344CB8AC3E}">
        <p14:creationId xmlns:p14="http://schemas.microsoft.com/office/powerpoint/2010/main" val="2732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3" grpId="0" animBg="1"/>
      <p:bldP spid="27" grpId="0"/>
      <p:bldP spid="28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Orientação a Objetos </a:t>
            </a:r>
            <a:br>
              <a:rPr lang="pt-BR" dirty="0"/>
            </a:br>
            <a:r>
              <a:rPr lang="pt-BR" dirty="0"/>
              <a:t>Estado e comportamento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558300" y="5944262"/>
            <a:ext cx="1052508" cy="365125"/>
          </a:xfrm>
        </p:spPr>
        <p:txBody>
          <a:bodyPr/>
          <a:lstStyle/>
          <a:p>
            <a:fld id="{6294A154-BF58-4E32-8C8C-631454A92550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62400" y="6356351"/>
            <a:ext cx="5085928" cy="365125"/>
          </a:xfrm>
        </p:spPr>
        <p:txBody>
          <a:bodyPr/>
          <a:lstStyle/>
          <a:p>
            <a:pPr algn="ctr"/>
            <a:r>
              <a:rPr lang="pt-BR"/>
              <a:t>Prof: José Couto Júnior</a:t>
            </a:r>
            <a:endParaRPr lang="pt-BR" dirty="0"/>
          </a:p>
        </p:txBody>
      </p:sp>
      <p:sp>
        <p:nvSpPr>
          <p:cNvPr id="15" name="Espaço Reservado para Conteúdo 1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just">
              <a:defRPr/>
            </a:pPr>
            <a:r>
              <a:rPr lang="pt-BR" dirty="0"/>
              <a:t>O estado de um objeto é representado por seus dados ou mais especificamente atributos. </a:t>
            </a:r>
          </a:p>
          <a:p>
            <a:pPr algn="just">
              <a:defRPr/>
            </a:pPr>
            <a:r>
              <a:rPr lang="pt-BR" dirty="0"/>
              <a:t>O comportamento de um objeto é representado por seus métodos</a:t>
            </a:r>
          </a:p>
          <a:p>
            <a:pPr>
              <a:buNone/>
              <a:defRPr/>
            </a:pPr>
            <a:br>
              <a:rPr lang="pt-BR" dirty="0"/>
            </a:br>
            <a:endParaRPr lang="pt-B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93" y="3861048"/>
            <a:ext cx="482078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Modificadores de acesso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15" name="Espaço Reservado para Conteúdo 1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just">
              <a:defRPr/>
            </a:pPr>
            <a:r>
              <a:rPr lang="pt-BR" dirty="0"/>
              <a:t>Uma das vantagens da POO é o </a:t>
            </a:r>
            <a:r>
              <a:rPr lang="pt-BR" dirty="0" err="1"/>
              <a:t>encapsulamento</a:t>
            </a:r>
            <a:r>
              <a:rPr lang="pt-BR" dirty="0"/>
              <a:t>, para evitar que os atributos da classe sejam manipulados diretamente pelo programador.</a:t>
            </a:r>
          </a:p>
          <a:p>
            <a:pPr algn="just">
              <a:defRPr/>
            </a:pPr>
            <a:r>
              <a:rPr lang="pt-BR" dirty="0"/>
              <a:t>Exemplo: Ao sacar dinheiro é preciso verificar se existe saldo, mas se o usuário puder fazer</a:t>
            </a:r>
          </a:p>
          <a:p>
            <a:pPr algn="ctr">
              <a:buNone/>
              <a:defRPr/>
            </a:pPr>
            <a:r>
              <a:rPr lang="pt-BR" dirty="0"/>
              <a:t>Saldo = Saldo – 1000</a:t>
            </a:r>
          </a:p>
          <a:p>
            <a:pPr algn="just">
              <a:defRPr/>
            </a:pPr>
            <a:r>
              <a:rPr lang="pt-BR" dirty="0"/>
              <a:t>Como garantir que o valor existe na conta?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579957-EC46-C544-963C-7BCF831B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  <p:extLst>
      <p:ext uri="{BB962C8B-B14F-4D97-AF65-F5344CB8AC3E}">
        <p14:creationId xmlns:p14="http://schemas.microsoft.com/office/powerpoint/2010/main" val="2387302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Modificadores de acesso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32</a:t>
            </a:fld>
            <a:endParaRPr lang="pt-BR" dirty="0"/>
          </a:p>
        </p:txBody>
      </p:sp>
      <p:sp>
        <p:nvSpPr>
          <p:cNvPr id="15" name="Espaço Reservado para Conteúdo 1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just">
              <a:defRPr/>
            </a:pPr>
            <a:r>
              <a:rPr lang="pt-BR" dirty="0"/>
              <a:t>Devemos então restringir o acesso através dos modificadores de acesso que são especificados antes do métodos e atributos</a:t>
            </a:r>
          </a:p>
          <a:p>
            <a:pPr lvl="1" algn="just">
              <a:defRPr/>
            </a:pPr>
            <a:r>
              <a:rPr lang="pt-BR" b="1" i="1" dirty="0" err="1"/>
              <a:t>public</a:t>
            </a:r>
            <a:r>
              <a:rPr lang="pt-BR" dirty="0"/>
              <a:t>: permite acesso de qualquer outra classe</a:t>
            </a:r>
          </a:p>
          <a:p>
            <a:pPr lvl="1" algn="just">
              <a:defRPr/>
            </a:pPr>
            <a:r>
              <a:rPr lang="pt-BR" b="1" i="1" dirty="0" err="1"/>
              <a:t>private</a:t>
            </a:r>
            <a:r>
              <a:rPr lang="pt-BR" dirty="0"/>
              <a:t>: só podem ser acessados, modificados ou executados dentro da própria classe</a:t>
            </a:r>
          </a:p>
          <a:p>
            <a:pPr lvl="1" algn="just">
              <a:defRPr/>
            </a:pPr>
            <a:r>
              <a:rPr lang="pt-BR" b="1" i="1" dirty="0" err="1"/>
              <a:t>protected</a:t>
            </a:r>
            <a:r>
              <a:rPr lang="pt-BR" dirty="0"/>
              <a:t>: funciona como </a:t>
            </a:r>
            <a:r>
              <a:rPr lang="pt-BR" dirty="0" err="1"/>
              <a:t>private</a:t>
            </a:r>
            <a:r>
              <a:rPr lang="pt-BR" dirty="0"/>
              <a:t>, exceto para as classes herdeiras.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0C589CC-02E8-D94C-A7DA-DAF8EBEA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  <p:extLst>
      <p:ext uri="{BB962C8B-B14F-4D97-AF65-F5344CB8AC3E}">
        <p14:creationId xmlns:p14="http://schemas.microsoft.com/office/powerpoint/2010/main" val="2294905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Atividade</a:t>
            </a:r>
          </a:p>
        </p:txBody>
      </p:sp>
      <p:sp>
        <p:nvSpPr>
          <p:cNvPr id="15" name="Espaço Reservado para Conteúdo 1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dirty="0"/>
              <a:t>Altere a classe Aluno ao lado, impedindo que o programador tenha acesso direto aos atributos </a:t>
            </a:r>
            <a:r>
              <a:rPr lang="pt-BR" i="1" dirty="0"/>
              <a:t>nome</a:t>
            </a:r>
            <a:r>
              <a:rPr lang="pt-BR" dirty="0"/>
              <a:t> e </a:t>
            </a:r>
            <a:r>
              <a:rPr lang="pt-BR" i="1" dirty="0"/>
              <a:t>idade</a:t>
            </a:r>
            <a:r>
              <a:rPr lang="pt-BR" dirty="0"/>
              <a:t>, porém com acesso irrestrito aos métodos</a:t>
            </a:r>
          </a:p>
          <a:p>
            <a:pPr algn="just">
              <a:defRPr/>
            </a:pPr>
            <a:r>
              <a:rPr lang="pt-BR" dirty="0"/>
              <a:t>Implemente a classe principal, mostrando o resultado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85332B-E072-464D-A087-9129D63430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33</a:t>
            </a:fld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584" y="2204864"/>
            <a:ext cx="3744416" cy="260749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19D0F4-E758-3E4E-8AA3-72ABA182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  <p:extLst>
      <p:ext uri="{BB962C8B-B14F-4D97-AF65-F5344CB8AC3E}">
        <p14:creationId xmlns:p14="http://schemas.microsoft.com/office/powerpoint/2010/main" val="145750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Programação Orientada a Objetos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dirty="0"/>
              <a:t>A simplificação dos modelos vai depender do contexto</a:t>
            </a:r>
          </a:p>
          <a:p>
            <a:r>
              <a:rPr lang="pt-BR" dirty="0"/>
              <a:t>Quais informações você utilizaria para representar uma pessoa?</a:t>
            </a:r>
          </a:p>
          <a:p>
            <a:r>
              <a:rPr lang="pt-BR" dirty="0"/>
              <a:t>E para representar esta pessoa como:</a:t>
            </a:r>
          </a:p>
          <a:p>
            <a:pPr lvl="1"/>
            <a:r>
              <a:rPr lang="pt-BR" dirty="0"/>
              <a:t>Como empregado de uma empresa</a:t>
            </a:r>
          </a:p>
          <a:p>
            <a:pPr lvl="1"/>
            <a:r>
              <a:rPr lang="pt-BR" dirty="0"/>
              <a:t>Como paciente de uma clínica médica</a:t>
            </a:r>
          </a:p>
          <a:p>
            <a:pPr lvl="1"/>
            <a:r>
              <a:rPr lang="pt-BR" dirty="0"/>
              <a:t>Como contato comercial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D85E8A-CB7F-AD4E-A177-06A9138C1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162" y="4542973"/>
            <a:ext cx="2331376" cy="214928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A24CA54-4D32-7346-A767-48C000B4F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731" y="3437063"/>
            <a:ext cx="1352534" cy="27016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978865E-3E8F-844C-B945-8795DABF3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458" y="1837476"/>
            <a:ext cx="3000542" cy="3117446"/>
          </a:xfrm>
          <a:prstGeom prst="rect">
            <a:avLst/>
          </a:prstGeom>
        </p:spPr>
      </p:pic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4E8642E5-2B33-9049-85A1-F5D0B36F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  <p:extLst>
      <p:ext uri="{BB962C8B-B14F-4D97-AF65-F5344CB8AC3E}">
        <p14:creationId xmlns:p14="http://schemas.microsoft.com/office/powerpoint/2010/main" val="5661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Programação Orientada a Objetos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pt-BR" dirty="0"/>
              <a:t>A criação e uso de modelos deu origem à Programação Orientada a Objetos (POO)</a:t>
            </a:r>
          </a:p>
          <a:p>
            <a:r>
              <a:rPr lang="pt-BR" dirty="0"/>
              <a:t>POO é um paradigma de programação de computadores onde se usam </a:t>
            </a:r>
            <a:r>
              <a:rPr lang="pt-BR" b="1" i="1" dirty="0"/>
              <a:t>classes</a:t>
            </a:r>
            <a:r>
              <a:rPr lang="pt-BR" dirty="0"/>
              <a:t> e </a:t>
            </a:r>
            <a:r>
              <a:rPr lang="pt-BR" b="1" i="1" dirty="0"/>
              <a:t>objetos</a:t>
            </a:r>
            <a:r>
              <a:rPr lang="pt-BR" dirty="0"/>
              <a:t>, criados a partir de modelos, para representar e processar dados usando programas de computadores.</a:t>
            </a:r>
          </a:p>
          <a:p>
            <a:r>
              <a:rPr lang="pt-BR" dirty="0"/>
              <a:t>Em POO, os dados são representados por:</a:t>
            </a:r>
          </a:p>
          <a:p>
            <a:pPr lvl="1"/>
            <a:r>
              <a:rPr lang="pt-BR" dirty="0"/>
              <a:t>Tipos primitivos (</a:t>
            </a:r>
            <a:r>
              <a:rPr lang="pt-BR" dirty="0" err="1"/>
              <a:t>int</a:t>
            </a:r>
            <a:r>
              <a:rPr lang="pt-BR" dirty="0"/>
              <a:t>, </a:t>
            </a:r>
            <a:r>
              <a:rPr lang="pt-BR" dirty="0" err="1"/>
              <a:t>float</a:t>
            </a:r>
            <a:r>
              <a:rPr lang="pt-BR" dirty="0"/>
              <a:t>, </a:t>
            </a:r>
            <a:r>
              <a:rPr lang="pt-BR" dirty="0" err="1"/>
              <a:t>boolean</a:t>
            </a:r>
            <a:r>
              <a:rPr lang="pt-BR" dirty="0"/>
              <a:t>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Outros modelos previamente criados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A8BE09-D449-2E42-8F26-A6CB10B7AB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Modelos possuem dados e operações que manipulam estes dados</a:t>
            </a:r>
          </a:p>
          <a:p>
            <a:r>
              <a:rPr lang="pt-BR" dirty="0"/>
              <a:t>Dados dos modelos nem sempre poderão ser acessados ou usados diretamente, mas somente por operações</a:t>
            </a:r>
          </a:p>
          <a:p>
            <a:r>
              <a:rPr lang="pt-BR" dirty="0"/>
              <a:t>Ex1: Máquina fotográfica. Operação: Tirar Foto e o funcionamento do mecanismo</a:t>
            </a:r>
          </a:p>
          <a:p>
            <a:r>
              <a:rPr lang="pt-BR" dirty="0"/>
              <a:t>Ex2: Banco. Operação: Sacar e a Consulta do Saldo</a:t>
            </a: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1C9806F-FB35-A64B-964D-98C5F7B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  <p:extLst>
      <p:ext uri="{BB962C8B-B14F-4D97-AF65-F5344CB8AC3E}">
        <p14:creationId xmlns:p14="http://schemas.microsoft.com/office/powerpoint/2010/main" val="269226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B3BDD-1F25-45F6-B49F-0B48A212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2D9AAC-35F2-4E11-9B26-610FDBEB7E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pt-BR" dirty="0"/>
              <a:t>O que leva um programador a mudar do paradigma procedimental para um novo ?</a:t>
            </a:r>
          </a:p>
          <a:p>
            <a:r>
              <a:rPr lang="pt-BR" dirty="0"/>
              <a:t>A resposta está na complexidade crescente dos sistemas e nas limitações da capacidade humana de compreensão de um sistema como um todo.</a:t>
            </a:r>
          </a:p>
          <a:p>
            <a:r>
              <a:rPr lang="pt-BR" dirty="0"/>
              <a:t>Sistema complexo = conjunto grande e diverso de comportamentos tendo um longo ciclo de vida e muitos usuários dependendo dele.</a:t>
            </a:r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58151EF-10C8-4524-88CF-CAED533081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algn="just"/>
            <a:r>
              <a:rPr lang="pt-BR" dirty="0"/>
              <a:t>Os principais conceitos de orientação a objetos são: </a:t>
            </a:r>
          </a:p>
          <a:p>
            <a:pPr lvl="1" algn="just"/>
            <a:r>
              <a:rPr lang="pt-BR" dirty="0"/>
              <a:t>classes</a:t>
            </a:r>
          </a:p>
          <a:p>
            <a:pPr lvl="1" algn="just"/>
            <a:r>
              <a:rPr lang="pt-BR" dirty="0"/>
              <a:t>objetos</a:t>
            </a:r>
          </a:p>
          <a:p>
            <a:pPr lvl="1" algn="just"/>
            <a:r>
              <a:rPr lang="pt-BR" dirty="0"/>
              <a:t>estado</a:t>
            </a:r>
          </a:p>
          <a:p>
            <a:pPr lvl="1" algn="just"/>
            <a:r>
              <a:rPr lang="pt-BR" dirty="0"/>
              <a:t>comportamento</a:t>
            </a:r>
          </a:p>
          <a:p>
            <a:pPr lvl="1" algn="just"/>
            <a:r>
              <a:rPr lang="pt-BR" dirty="0"/>
              <a:t>encapsulamento</a:t>
            </a:r>
          </a:p>
          <a:p>
            <a:pPr lvl="1" algn="just"/>
            <a:r>
              <a:rPr lang="pt-BR" dirty="0"/>
              <a:t>mensagens</a:t>
            </a:r>
          </a:p>
          <a:p>
            <a:pPr lvl="1" algn="just"/>
            <a:r>
              <a:rPr lang="pt-BR" dirty="0"/>
              <a:t>abstração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4D7EA8-E301-4002-94BB-1BF7CA2A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/>
              <a:t>Prof</a:t>
            </a:r>
            <a:r>
              <a:rPr lang="pt-BR" dirty="0"/>
              <a:t>: José Couto Júnior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780E3A-0FF9-46C8-8F5C-BFBC5516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2E14-3528-43CA-A0CB-B1163274BA1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3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Orientação a Objetos - Classes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15" name="Espaço Reservado para Conteúdo 1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t-BR" dirty="0"/>
              <a:t>Uma classe determina um conjunto de objetos com:</a:t>
            </a:r>
          </a:p>
          <a:p>
            <a:pPr lvl="1"/>
            <a:r>
              <a:rPr lang="pt-BR" dirty="0"/>
              <a:t>propriedades semelhantes</a:t>
            </a:r>
          </a:p>
          <a:p>
            <a:pPr lvl="1"/>
            <a:r>
              <a:rPr lang="pt-BR" dirty="0"/>
              <a:t>comportamentos semelhantes</a:t>
            </a:r>
          </a:p>
          <a:p>
            <a:pPr lvl="1"/>
            <a:r>
              <a:rPr lang="pt-BR" dirty="0"/>
              <a:t>relacionamentos comuns com outros objetos</a:t>
            </a:r>
          </a:p>
          <a:p>
            <a:r>
              <a:rPr lang="pt-BR" dirty="0"/>
              <a:t>Definem estrutura e comportamento de qualquer objeto da classe. É o molde do que se deseja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B886AF-58E8-4848-A584-5DA63C9A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  <p:extLst>
      <p:ext uri="{BB962C8B-B14F-4D97-AF65-F5344CB8AC3E}">
        <p14:creationId xmlns:p14="http://schemas.microsoft.com/office/powerpoint/2010/main" val="406567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Orientação a Objetos - Classes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62400" y="6356351"/>
            <a:ext cx="5085928" cy="365125"/>
          </a:xfrm>
        </p:spPr>
        <p:txBody>
          <a:bodyPr/>
          <a:lstStyle/>
          <a:p>
            <a:pPr algn="ctr"/>
            <a:r>
              <a:rPr lang="pt-BR"/>
              <a:t>Prof: José Couto Júnior</a:t>
            </a:r>
            <a:endParaRPr lang="pt-BR" dirty="0"/>
          </a:p>
        </p:txBody>
      </p:sp>
      <p:sp>
        <p:nvSpPr>
          <p:cNvPr id="15" name="Espaço Reservado para Conteúdo 1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pt-BR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4" y="2708920"/>
            <a:ext cx="647256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32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Programação Orientada a Objetos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BR" dirty="0"/>
              <a:t>Os dados contidos numa classe são os </a:t>
            </a:r>
            <a:r>
              <a:rPr lang="pt-BR" b="1" i="1" dirty="0"/>
              <a:t>atributos</a:t>
            </a:r>
            <a:r>
              <a:rPr lang="pt-BR" dirty="0"/>
              <a:t> e possuem um </a:t>
            </a:r>
            <a:r>
              <a:rPr lang="pt-BR" b="1" i="1" dirty="0"/>
              <a:t>tipo </a:t>
            </a:r>
            <a:r>
              <a:rPr lang="pt-BR" dirty="0"/>
              <a:t>e um</a:t>
            </a:r>
            <a:r>
              <a:rPr lang="pt-BR" b="1" i="1" dirty="0"/>
              <a:t> nome</a:t>
            </a:r>
          </a:p>
          <a:p>
            <a:r>
              <a:rPr lang="pt-BR" dirty="0"/>
              <a:t>As operações são chamadas de </a:t>
            </a:r>
            <a:r>
              <a:rPr lang="pt-BR" b="1" i="1" dirty="0"/>
              <a:t>métodos</a:t>
            </a:r>
            <a:r>
              <a:rPr lang="pt-BR" dirty="0"/>
              <a:t>. Estes são chamados explicitamente em outros trechos de código. Por exemplo: verificar saldo ao sacar dinheiro.</a:t>
            </a:r>
          </a:p>
          <a:p>
            <a:r>
              <a:rPr lang="pt-BR" dirty="0"/>
              <a:t>Métodos podem receber argumentos (parâmetros)</a:t>
            </a:r>
          </a:p>
          <a:p>
            <a:r>
              <a:rPr lang="pt-BR" dirty="0"/>
              <a:t>Métodos podem retornar 1 valor ou nenhum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154-BF58-4E32-8C8C-631454A92550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1622AA-BBEC-0046-8D7B-9B0DE53C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Prof: José Couto Júnior</a:t>
            </a:r>
          </a:p>
        </p:txBody>
      </p:sp>
    </p:spTree>
    <p:extLst>
      <p:ext uri="{BB962C8B-B14F-4D97-AF65-F5344CB8AC3E}">
        <p14:creationId xmlns:p14="http://schemas.microsoft.com/office/powerpoint/2010/main" val="343028849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1653</Words>
  <Application>Microsoft Macintosh PowerPoint</Application>
  <PresentationFormat>Widescreen</PresentationFormat>
  <Paragraphs>242</Paragraphs>
  <Slides>33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Calibri</vt:lpstr>
      <vt:lpstr>Gill Sans MT</vt:lpstr>
      <vt:lpstr>Wingdings</vt:lpstr>
      <vt:lpstr>Wingdings 2</vt:lpstr>
      <vt:lpstr>Dividendo</vt:lpstr>
      <vt:lpstr>Orientação a Objetos</vt:lpstr>
      <vt:lpstr>Programação Orientada a Objetos</vt:lpstr>
      <vt:lpstr>Programação Orientada a Objetos</vt:lpstr>
      <vt:lpstr>Programação Orientada a Objetos</vt:lpstr>
      <vt:lpstr>Programação Orientada a Objetos</vt:lpstr>
      <vt:lpstr>Contextualização</vt:lpstr>
      <vt:lpstr>Orientação a Objetos - Classes</vt:lpstr>
      <vt:lpstr>Orientação a Objetos - Classes</vt:lpstr>
      <vt:lpstr>Programação Orientada a Objetos</vt:lpstr>
      <vt:lpstr>Orientação a Objetos</vt:lpstr>
      <vt:lpstr>Programação Orientada a Objetos</vt:lpstr>
      <vt:lpstr>Orientação a Objetos</vt:lpstr>
      <vt:lpstr>Orientação a Objetos</vt:lpstr>
      <vt:lpstr>Criando classes em Java</vt:lpstr>
      <vt:lpstr>Criando classes em Java</vt:lpstr>
      <vt:lpstr>Criando classes em Java</vt:lpstr>
      <vt:lpstr>Criando classes em Java</vt:lpstr>
      <vt:lpstr>Atividade em Sala</vt:lpstr>
      <vt:lpstr>Atividade</vt:lpstr>
      <vt:lpstr>Objeto</vt:lpstr>
      <vt:lpstr>Objeto</vt:lpstr>
      <vt:lpstr>Objeto Mesmo objeto – 2 estados</vt:lpstr>
      <vt:lpstr>Objeto Outro objeto</vt:lpstr>
      <vt:lpstr>Conceitos</vt:lpstr>
      <vt:lpstr>Orientação a Objetos – Encapsulamento</vt:lpstr>
      <vt:lpstr>Orientação a Objetos - Mensagens</vt:lpstr>
      <vt:lpstr>Orientação a Objetos - Abstração</vt:lpstr>
      <vt:lpstr>Orientação a Objetos - Abstração</vt:lpstr>
      <vt:lpstr>Orientação a Objetos - Abstração</vt:lpstr>
      <vt:lpstr>Orientação a Objetos  Estado e comportamento</vt:lpstr>
      <vt:lpstr>Modificadores de acesso</vt:lpstr>
      <vt:lpstr>Modificadores de acesso</vt:lpstr>
      <vt:lpstr>Atividade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JOSE C C SOUZA JR</dc:creator>
  <cp:lastModifiedBy>Jose Carlos</cp:lastModifiedBy>
  <cp:revision>70</cp:revision>
  <dcterms:created xsi:type="dcterms:W3CDTF">2018-08-18T16:00:47Z</dcterms:created>
  <dcterms:modified xsi:type="dcterms:W3CDTF">2018-11-03T14:32:31Z</dcterms:modified>
</cp:coreProperties>
</file>